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1802"/>
    <a:srgbClr val="307C06"/>
    <a:srgbClr val="800000"/>
    <a:srgbClr val="E3FEC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5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18/11/1430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2" name="مستطيل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مستطيل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مستطيل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مستطيل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56" name="مستطيل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مستطيل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مستطيل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مستطيل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wipe dir="r"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18/11/1430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r"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18/11/1430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r"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18/11/1430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r"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شكل حر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شكل حر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شكل حر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شكل حر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شكل حر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شكل حر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شكل حر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شكل حر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شكل حر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شكل حر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شكل حر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شكل حر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شكل حر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شكل حر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18/11/1430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مستطيل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مستطيل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wipe dir="r"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18/11/1430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r"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مستطيل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18/11/1430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6" name="مستطيل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مستطيل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مستطيل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مستطيل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مستطيل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مستطيل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مستطيل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 spd="slow">
    <p:wipe dir="r"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18/11/1430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r"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18/11/1430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r"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18/11/1430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r"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رابط مستقيم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مجموعة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رابط مستقيم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رابط مستقيم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رابط مستقيم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عنوان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grpSp>
        <p:nvGrpSpPr>
          <p:cNvPr id="14" name="مجموعة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رابط مستقيم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رابط مستقيم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رابط مستقيم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مجموعة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رابط مستقيم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رابط مستقيم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رابط مستقيم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18/11/1430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r"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مستطيل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مستطيل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مستطيل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18/11/1430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wipe dir="r"/>
    <p:sndAc>
      <p:stSnd>
        <p:snd r:embed="rId13" name="chimes.wav" builtIn="1"/>
      </p:stSnd>
    </p:sndAc>
  </p:transition>
  <p:txStyles>
    <p:titleStyle>
      <a:lvl1pPr algn="l" rtl="1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r" rtl="1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r" rtl="1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r" rtl="1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rtl="1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4" Type="http://schemas.openxmlformats.org/officeDocument/2006/relationships/audio" Target="../media/audio3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 shadeToTitle="1"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 rot="21051740">
            <a:off x="457200" y="274638"/>
            <a:ext cx="8229600" cy="3511552"/>
          </a:xfrm>
        </p:spPr>
        <p:txBody>
          <a:bodyPr>
            <a:normAutofit/>
          </a:bodyPr>
          <a:lstStyle/>
          <a:p>
            <a:pPr algn="ctr"/>
            <a:r>
              <a:rPr lang="ar-EG" sz="9600" dirty="0" smtClean="0">
                <a:solidFill>
                  <a:srgbClr val="FF0000"/>
                </a:solidFill>
                <a:cs typeface="PT Bold Heading" pitchFamily="2" charset="-78"/>
              </a:rPr>
              <a:t/>
            </a:r>
            <a:br>
              <a:rPr lang="ar-EG" sz="9600" dirty="0" smtClean="0">
                <a:solidFill>
                  <a:srgbClr val="FF0000"/>
                </a:solidFill>
                <a:cs typeface="PT Bold Heading" pitchFamily="2" charset="-78"/>
              </a:rPr>
            </a:br>
            <a:r>
              <a:rPr lang="ar-EG" sz="9600" dirty="0" smtClean="0">
                <a:solidFill>
                  <a:srgbClr val="FF0000"/>
                </a:solidFill>
                <a:cs typeface="PT Bold Heading" pitchFamily="2" charset="-78"/>
              </a:rPr>
              <a:t>أنــــواع الخــــبر</a:t>
            </a:r>
            <a:r>
              <a:rPr lang="ar-EG" sz="9600" dirty="0" smtClean="0">
                <a:cs typeface="PT Bold Heading" pitchFamily="2" charset="-78"/>
              </a:rPr>
              <a:t> </a:t>
            </a:r>
            <a:endParaRPr lang="ar-EG" sz="9600" dirty="0">
              <a:cs typeface="PT Bold Heading" pitchFamily="2" charset="-78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3428097" y="2967335"/>
            <a:ext cx="450148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ar-SA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 spd="slow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 to="1.5" calcmode="lin" valueType="num">
                                      <p:cBhvr override="childStyl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9" presetClass="exit" presetSubtype="10" fill="hold" grpId="2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4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750"/>
                            </p:stCondLst>
                            <p:childTnLst>
                              <p:par>
                                <p:cTn id="18" presetID="49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Motion origin="layout" path="M 0 0  L 0.25 0.33333  E" pathEditMode="fixed" ptsTypes="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4" grpId="3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EG" sz="6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التقييم</a:t>
            </a:r>
            <a:endParaRPr lang="ar-EG" sz="66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EG" sz="4000" b="1" dirty="0" smtClean="0">
                <a:solidFill>
                  <a:srgbClr val="FF0000"/>
                </a:solidFill>
              </a:rPr>
              <a:t>حدد الخبر وبين نوعه فيما يأتى</a:t>
            </a:r>
          </a:p>
          <a:p>
            <a:pPr>
              <a:buNone/>
            </a:pPr>
            <a:r>
              <a:rPr lang="ar-EG" sz="4400" dirty="0" smtClean="0"/>
              <a:t> </a:t>
            </a:r>
          </a:p>
          <a:p>
            <a:pPr>
              <a:buNone/>
            </a:pPr>
            <a:r>
              <a:rPr lang="ar-EG" sz="5400" dirty="0" smtClean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ar-EG" sz="5400" dirty="0" smtClean="0">
                <a:solidFill>
                  <a:schemeClr val="tx2">
                    <a:lumMod val="50000"/>
                  </a:schemeClr>
                </a:solidFill>
              </a:rPr>
              <a:t> - الفلاح فى الحقل </a:t>
            </a:r>
          </a:p>
          <a:p>
            <a:pPr>
              <a:buNone/>
            </a:pPr>
            <a:endParaRPr lang="ar-EG" sz="5400" dirty="0" smtClean="0"/>
          </a:p>
          <a:p>
            <a:pPr>
              <a:buNone/>
            </a:pPr>
            <a:r>
              <a:rPr lang="ar-EG" sz="5400" dirty="0" smtClean="0">
                <a:solidFill>
                  <a:schemeClr val="accent1">
                    <a:lumMod val="50000"/>
                  </a:schemeClr>
                </a:solidFill>
              </a:rPr>
              <a:t>2 </a:t>
            </a:r>
            <a:r>
              <a:rPr lang="ar-EG" sz="5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 الصحة أساس الحياة</a:t>
            </a:r>
            <a:endParaRPr lang="ar-EG" sz="5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150"/>
                            </p:stCondLst>
                            <p:childTnLst>
                              <p:par>
                                <p:cTn id="1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16AAD8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90"/>
                            </p:stCondLst>
                            <p:childTnLst>
                              <p:par>
                                <p:cTn id="2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99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4294967295"/>
          </p:nvPr>
        </p:nvSpPr>
        <p:spPr>
          <a:xfrm>
            <a:off x="1371600" y="1784350"/>
            <a:ext cx="7772400" cy="4572000"/>
          </a:xfrm>
        </p:spPr>
        <p:txBody>
          <a:bodyPr/>
          <a:lstStyle/>
          <a:p>
            <a:pPr>
              <a:buNone/>
            </a:pPr>
            <a:endParaRPr lang="ar-E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endParaRPr lang="ar-E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ar-EG" sz="6000" dirty="0" smtClean="0">
                <a:solidFill>
                  <a:schemeClr val="bg1">
                    <a:lumMod val="95000"/>
                    <a:lumOff val="5000"/>
                  </a:schemeClr>
                </a:solidFill>
                <a:cs typeface="AF_Taif Normal" pitchFamily="2" charset="-78"/>
              </a:rPr>
              <a:t>       كتابة جمل تحتوى على أنواع خبر مختلفة</a:t>
            </a:r>
            <a:endParaRPr lang="ar-EG" sz="6000" dirty="0">
              <a:solidFill>
                <a:schemeClr val="bg1">
                  <a:lumMod val="95000"/>
                  <a:lumOff val="5000"/>
                </a:schemeClr>
              </a:solidFill>
              <a:cs typeface="AF_Taif Normal" pitchFamily="2" charset="-78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698456" y="571480"/>
            <a:ext cx="574708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EG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النشاط </a:t>
            </a:r>
            <a:r>
              <a:rPr lang="ar-EG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0" scaled="1"/>
                  <a:tileRect/>
                </a:gradFill>
                <a:effectLst/>
              </a:rPr>
              <a:t>المصاحب</a:t>
            </a:r>
            <a:endParaRPr lang="ar-EG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 flip="none" rotWithShape="1"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0" scaled="1"/>
                <a:tileRect/>
              </a:gradFill>
              <a:effectLst/>
            </a:endParaRPr>
          </a:p>
        </p:txBody>
      </p:sp>
    </p:spTree>
  </p:cSld>
  <p:clrMapOvr>
    <a:masterClrMapping/>
  </p:clrMapOvr>
  <p:transition spd="slow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00"/>
                            </p:stCondLst>
                            <p:childTnLst>
                              <p:par>
                                <p:cTn id="12" presetID="3" presetClass="entr" presetSubtype="5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sz="72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Estrangelo Edessa" pitchFamily="66"/>
                <a:cs typeface="PT Bold Heading" pitchFamily="2" charset="-78"/>
              </a:rPr>
              <a:t>الصف السادس</a:t>
            </a:r>
            <a:endParaRPr lang="ar-EG" sz="7200" dirty="0">
              <a:solidFill>
                <a:schemeClr val="bg1">
                  <a:lumMod val="95000"/>
                  <a:lumOff val="5000"/>
                </a:schemeClr>
              </a:solidFill>
              <a:latin typeface="Estrangelo Edessa" pitchFamily="66"/>
              <a:cs typeface="PT Bold Heading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ar-EG" sz="7200" dirty="0" smtClean="0"/>
          </a:p>
          <a:p>
            <a:pPr algn="ctr">
              <a:buNone/>
            </a:pPr>
            <a:r>
              <a:rPr lang="ar-EG" sz="9600" b="1" dirty="0" smtClean="0">
                <a:solidFill>
                  <a:srgbClr val="FF0000"/>
                </a:solidFill>
              </a:rPr>
              <a:t>اللغة العربية</a:t>
            </a:r>
            <a:endParaRPr lang="ar-EG" sz="9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ipe dir="r"/>
    <p:sndAc>
      <p:stSnd>
        <p:snd r:embed="rId2" name="chimes.wav" builtIn="1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E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البيانات الأولية</a:t>
            </a:r>
            <a:endParaRPr lang="ar-EG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EG" sz="4400" dirty="0" smtClean="0"/>
              <a:t>الاسم / خالد عبد المجيد محمد</a:t>
            </a:r>
          </a:p>
          <a:p>
            <a:pPr>
              <a:buNone/>
            </a:pPr>
            <a:r>
              <a:rPr lang="ar-EG" sz="4400" dirty="0" smtClean="0"/>
              <a:t>المؤهل / </a:t>
            </a:r>
            <a:r>
              <a:rPr lang="ar-EG" sz="4400" dirty="0" err="1" smtClean="0"/>
              <a:t>د</a:t>
            </a:r>
            <a:r>
              <a:rPr lang="ar-EG" sz="4400" dirty="0" smtClean="0"/>
              <a:t>. دراسات إسلامية </a:t>
            </a:r>
          </a:p>
          <a:p>
            <a:pPr>
              <a:buNone/>
            </a:pPr>
            <a:r>
              <a:rPr lang="ar-EG" sz="4400" dirty="0" smtClean="0"/>
              <a:t>الدرجة / الثانية</a:t>
            </a:r>
          </a:p>
          <a:p>
            <a:pPr>
              <a:buNone/>
            </a:pPr>
            <a:endParaRPr lang="ar-EG" dirty="0"/>
          </a:p>
        </p:txBody>
      </p:sp>
    </p:spTree>
  </p:cSld>
  <p:clrMapOvr>
    <a:masterClrMapping/>
  </p:clrMapOvr>
  <p:transition spd="slow">
    <p:wipe dir="r"/>
    <p:sndAc>
      <p:stSnd>
        <p:snd r:embed="rId2" name="chimes.wav" builtIn="1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</a:t>
            </a:r>
            <a:r>
              <a:rPr lang="en-US" dirty="0" smtClean="0">
                <a:solidFill>
                  <a:srgbClr val="E3FEC2"/>
                </a:solidFill>
              </a:rPr>
              <a:t>   </a:t>
            </a:r>
            <a:r>
              <a:rPr lang="en-US" dirty="0" smtClean="0">
                <a:solidFill>
                  <a:srgbClr val="E3FEC2"/>
                </a:solidFill>
                <a:cs typeface="ACS  Almass Extra Bold" pitchFamily="2" charset="-78"/>
              </a:rPr>
              <a:t> </a:t>
            </a:r>
            <a:r>
              <a:rPr lang="ar-EG" sz="7200" dirty="0" smtClean="0">
                <a:solidFill>
                  <a:srgbClr val="E3FEC2"/>
                </a:solidFill>
                <a:cs typeface="ACS  Almass Extra Bold" pitchFamily="2" charset="-78"/>
              </a:rPr>
              <a:t>الأهداف </a:t>
            </a:r>
            <a:r>
              <a:rPr lang="ar-EG" dirty="0" smtClean="0">
                <a:solidFill>
                  <a:srgbClr val="E3FEC2"/>
                </a:solidFill>
                <a:cs typeface="ACS  Almass Extra Bold" pitchFamily="2" charset="-78"/>
              </a:rPr>
              <a:t>       </a:t>
            </a:r>
            <a:endParaRPr lang="ar-EG" dirty="0">
              <a:solidFill>
                <a:srgbClr val="E3FEC2"/>
              </a:solidFill>
              <a:cs typeface="ACS  Almass Extra Bold" pitchFamily="2" charset="-78"/>
            </a:endParaRPr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Low">
              <a:buNone/>
            </a:pPr>
            <a:r>
              <a:rPr lang="ar-EG" dirty="0" smtClean="0">
                <a:cs typeface="FS_Naskh_Ahram_Points" pitchFamily="2" charset="-78"/>
              </a:rPr>
              <a:t>1</a:t>
            </a:r>
            <a:r>
              <a:rPr lang="ar-EG" sz="4000" dirty="0" smtClean="0">
                <a:cs typeface="FS_Naskh_Ahram_Points" pitchFamily="2" charset="-78"/>
              </a:rPr>
              <a:t> </a:t>
            </a:r>
            <a:r>
              <a:rPr lang="ar-EG" sz="4000" dirty="0" smtClean="0">
                <a:solidFill>
                  <a:schemeClr val="accent4">
                    <a:lumMod val="60000"/>
                    <a:lumOff val="40000"/>
                  </a:schemeClr>
                </a:solidFill>
                <a:cs typeface="FS_Naskh_Ahram_Points" pitchFamily="2" charset="-78"/>
              </a:rPr>
              <a:t>– أن يتعرف التلاميذ على أنواع خبر المبتدأ</a:t>
            </a:r>
          </a:p>
          <a:p>
            <a:pPr algn="justLow">
              <a:buNone/>
            </a:pPr>
            <a:endParaRPr lang="ar-EG" sz="4000" dirty="0" smtClean="0">
              <a:cs typeface="FS_Naskh_Ahram_Points" pitchFamily="2" charset="-78"/>
            </a:endParaRPr>
          </a:p>
          <a:p>
            <a:pPr algn="justLow">
              <a:buNone/>
            </a:pPr>
            <a:r>
              <a:rPr lang="ar-EG" sz="4000" dirty="0" smtClean="0">
                <a:solidFill>
                  <a:schemeClr val="tx2">
                    <a:lumMod val="25000"/>
                  </a:schemeClr>
                </a:solidFill>
                <a:cs typeface="FS_Naskh_Ahram_Points" pitchFamily="2" charset="-78"/>
              </a:rPr>
              <a:t>2 – أن يفرق التلاميذ بين أنواع الخبر</a:t>
            </a:r>
          </a:p>
          <a:p>
            <a:pPr algn="justLow">
              <a:buNone/>
            </a:pPr>
            <a:endParaRPr lang="ar-EG" sz="4000" dirty="0" smtClean="0">
              <a:cs typeface="FS_Naskh_Ahram_Points" pitchFamily="2" charset="-78"/>
            </a:endParaRPr>
          </a:p>
          <a:p>
            <a:pPr algn="justLow">
              <a:buNone/>
            </a:pPr>
            <a:r>
              <a:rPr lang="ar-EG" sz="4000" dirty="0" smtClean="0">
                <a:solidFill>
                  <a:srgbClr val="00B050"/>
                </a:solidFill>
                <a:cs typeface="FS_Naskh_Ahram_Points" pitchFamily="2" charset="-78"/>
              </a:rPr>
              <a:t>3</a:t>
            </a:r>
            <a:r>
              <a:rPr lang="ar-EG" sz="4000" dirty="0" smtClean="0">
                <a:solidFill>
                  <a:schemeClr val="bg2">
                    <a:lumMod val="75000"/>
                  </a:schemeClr>
                </a:solidFill>
                <a:cs typeface="FS_Naskh_Ahram_Points" pitchFamily="2" charset="-78"/>
              </a:rPr>
              <a:t> – أن يفخر التلميذ بلغته العربية لغة القران الكريم </a:t>
            </a:r>
            <a:endParaRPr lang="ar-EG" sz="4000" dirty="0">
              <a:solidFill>
                <a:schemeClr val="bg2">
                  <a:lumMod val="75000"/>
                </a:schemeClr>
              </a:solidFill>
              <a:cs typeface="FS_Naskh_Ahram_Points" pitchFamily="2" charset="-78"/>
            </a:endParaRPr>
          </a:p>
        </p:txBody>
      </p:sp>
    </p:spTree>
  </p:cSld>
  <p:clrMapOvr>
    <a:masterClrMapping/>
  </p:clrMapOvr>
  <p:transition spd="slow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A3EE4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500"/>
                            </p:stCondLst>
                            <p:childTnLst>
                              <p:par>
                                <p:cTn id="19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750"/>
                            </p:stCondLst>
                            <p:childTnLst>
                              <p:par>
                                <p:cTn id="2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631052"/>
          </a:xfrm>
        </p:spPr>
        <p:txBody>
          <a:bodyPr/>
          <a:lstStyle/>
          <a:p>
            <a:pPr algn="ctr"/>
            <a:r>
              <a:rPr lang="ar-EG" sz="6600" dirty="0" smtClean="0">
                <a:solidFill>
                  <a:srgbClr val="FF0000"/>
                </a:solidFill>
                <a:cs typeface="AF_Taif Normal" pitchFamily="2" charset="-78"/>
              </a:rPr>
              <a:t>القـــضايا المتـــــــضمـــــنة </a:t>
            </a:r>
            <a:endParaRPr lang="ar-EG" sz="6600" dirty="0">
              <a:solidFill>
                <a:srgbClr val="FF0000"/>
              </a:solidFill>
              <a:cs typeface="AF_Taif Normal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14400" y="2928934"/>
            <a:ext cx="7772400" cy="342662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EG" sz="6000" b="1" dirty="0" smtClean="0">
                <a:solidFill>
                  <a:schemeClr val="accent5">
                    <a:lumMod val="50000"/>
                  </a:schemeClr>
                </a:solidFill>
                <a:cs typeface="AF_Taif Normal" pitchFamily="2" charset="-78"/>
              </a:rPr>
              <a:t>استخدام اللغة فى</a:t>
            </a:r>
          </a:p>
          <a:p>
            <a:pPr algn="ctr">
              <a:buNone/>
            </a:pPr>
            <a:endParaRPr lang="ar-EG" sz="6000" b="1" dirty="0" smtClean="0">
              <a:solidFill>
                <a:schemeClr val="accent5">
                  <a:lumMod val="50000"/>
                </a:schemeClr>
              </a:solidFill>
              <a:cs typeface="AF_Taif Normal" pitchFamily="2" charset="-78"/>
            </a:endParaRPr>
          </a:p>
          <a:p>
            <a:pPr algn="ctr">
              <a:buNone/>
            </a:pPr>
            <a:r>
              <a:rPr lang="ar-EG" sz="6000" b="1" dirty="0" smtClean="0">
                <a:solidFill>
                  <a:schemeClr val="accent5">
                    <a:lumMod val="50000"/>
                  </a:schemeClr>
                </a:solidFill>
                <a:cs typeface="AF_Taif Normal" pitchFamily="2" charset="-78"/>
              </a:rPr>
              <a:t> مواقف حياتية </a:t>
            </a:r>
            <a:endParaRPr lang="ar-EG" sz="6000" b="1" dirty="0">
              <a:solidFill>
                <a:schemeClr val="accent5">
                  <a:lumMod val="50000"/>
                </a:schemeClr>
              </a:solidFill>
              <a:cs typeface="AF_Taif Normal" pitchFamily="2" charset="-78"/>
            </a:endParaRPr>
          </a:p>
        </p:txBody>
      </p:sp>
    </p:spTree>
  </p:cSld>
  <p:clrMapOvr>
    <a:masterClrMapping/>
  </p:clrMapOvr>
  <p:transition spd="slow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00"/>
                            </p:stCondLst>
                            <p:childTnLst>
                              <p:par>
                                <p:cTn id="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700"/>
                            </p:stCondLst>
                            <p:childTnLst>
                              <p:par>
                                <p:cTn id="16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EG" sz="6000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LAWI-3-40" pitchFamily="2" charset="-78"/>
              </a:rPr>
              <a:t>أداء شـفــوى</a:t>
            </a:r>
            <a:endParaRPr lang="ar-EG" sz="60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LAWI-3-40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ar-EG" sz="7200" dirty="0" smtClean="0">
              <a:solidFill>
                <a:srgbClr val="C00000"/>
              </a:solidFill>
              <a:cs typeface="AGA Battouta Regular" pitchFamily="2" charset="-78"/>
            </a:endParaRPr>
          </a:p>
          <a:p>
            <a:pPr algn="ctr">
              <a:buNone/>
            </a:pPr>
            <a:r>
              <a:rPr lang="ar-EG" sz="7200" dirty="0" smtClean="0">
                <a:solidFill>
                  <a:schemeClr val="tx2">
                    <a:lumMod val="50000"/>
                  </a:schemeClr>
                </a:solidFill>
                <a:cs typeface="AGA Battouta Regular" pitchFamily="2" charset="-78"/>
              </a:rPr>
              <a:t>العاملـــون مجتــهـــدون</a:t>
            </a:r>
          </a:p>
          <a:p>
            <a:pPr algn="ctr">
              <a:buNone/>
            </a:pPr>
            <a:r>
              <a:rPr lang="ar-EG" sz="7200" dirty="0" smtClean="0">
                <a:solidFill>
                  <a:srgbClr val="C00000"/>
                </a:solidFill>
              </a:rPr>
              <a:t> </a:t>
            </a:r>
          </a:p>
          <a:p>
            <a:pPr algn="ctr">
              <a:buNone/>
            </a:pPr>
            <a:r>
              <a:rPr lang="ar-EG" sz="43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عين المبتدأ والخبر مع الإعراب </a:t>
            </a:r>
            <a:endParaRPr lang="ar-EG" sz="43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7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voltag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17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A3EE4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16AAD8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170"/>
                            </p:stCondLst>
                            <p:childTnLst>
                              <p:par>
                                <p:cTn id="17" presetID="3" presetClass="entr" presetSubtype="5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99FF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EG" sz="6000" dirty="0" smtClean="0"/>
              <a:t>أداء تحريرى </a:t>
            </a:r>
            <a:endParaRPr lang="ar-EG" sz="60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EG" dirty="0" smtClean="0"/>
              <a:t>الأمثلة</a:t>
            </a:r>
            <a:endParaRPr lang="ar-EG" sz="4800" dirty="0" smtClean="0"/>
          </a:p>
          <a:p>
            <a:pPr>
              <a:buNone/>
            </a:pPr>
            <a:r>
              <a:rPr lang="ar-EG" sz="48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1 – الصومُ يعودُ الصبَر                </a:t>
            </a:r>
          </a:p>
          <a:p>
            <a:pPr>
              <a:buNone/>
            </a:pPr>
            <a:r>
              <a:rPr lang="ar-EG" sz="4800" dirty="0" smtClean="0">
                <a:solidFill>
                  <a:schemeClr val="tx2">
                    <a:lumMod val="90000"/>
                  </a:schemeClr>
                </a:solidFill>
              </a:rPr>
              <a:t>2 – الكتابُ موضوعهُ سهلُ</a:t>
            </a:r>
            <a:endParaRPr lang="en-US" sz="4800" dirty="0" smtClean="0">
              <a:solidFill>
                <a:schemeClr val="tx2">
                  <a:lumMod val="90000"/>
                </a:schemeClr>
              </a:solidFill>
            </a:endParaRPr>
          </a:p>
          <a:p>
            <a:pPr>
              <a:buNone/>
            </a:pPr>
            <a:r>
              <a:rPr lang="ar-EG" sz="48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3 – المعلمُ أمامَ التلاميذِ </a:t>
            </a:r>
          </a:p>
          <a:p>
            <a:pPr>
              <a:buNone/>
            </a:pPr>
            <a:r>
              <a:rPr lang="ar-EG" sz="4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4 – الحضارةُ المصريةُ عريقةُ </a:t>
            </a:r>
            <a:endParaRPr lang="en-US" sz="48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ar-EG" dirty="0"/>
          </a:p>
        </p:txBody>
      </p:sp>
    </p:spTree>
  </p:cSld>
  <p:clrMapOvr>
    <a:masterClrMapping/>
  </p:clrMapOvr>
  <p:transition spd="slow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6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EG" sz="5400" dirty="0" smtClean="0">
                <a:solidFill>
                  <a:schemeClr val="bg1">
                    <a:lumMod val="95000"/>
                    <a:lumOff val="5000"/>
                  </a:schemeClr>
                </a:solidFill>
                <a:cs typeface="ALAWI-3-40" pitchFamily="2" charset="-78"/>
              </a:rPr>
              <a:t>القاعــدة</a:t>
            </a:r>
            <a:br>
              <a:rPr lang="ar-EG" sz="5400" dirty="0" smtClean="0">
                <a:solidFill>
                  <a:schemeClr val="bg1">
                    <a:lumMod val="95000"/>
                    <a:lumOff val="5000"/>
                  </a:schemeClr>
                </a:solidFill>
                <a:cs typeface="ALAWI-3-40" pitchFamily="2" charset="-78"/>
              </a:rPr>
            </a:br>
            <a:r>
              <a:rPr lang="ar-EG" sz="5400" dirty="0" smtClean="0"/>
              <a:t/>
            </a:r>
            <a:br>
              <a:rPr lang="ar-EG" sz="5400" dirty="0" smtClean="0"/>
            </a:br>
            <a:endParaRPr lang="ar-EG" sz="54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EG" b="1" dirty="0" smtClean="0"/>
              <a:t> </a:t>
            </a:r>
          </a:p>
          <a:p>
            <a:pPr>
              <a:buNone/>
            </a:pPr>
            <a:r>
              <a:rPr lang="ar-EG" sz="4400" b="1" dirty="0" smtClean="0">
                <a:solidFill>
                  <a:schemeClr val="accent5">
                    <a:lumMod val="50000"/>
                  </a:schemeClr>
                </a:solidFill>
              </a:rPr>
              <a:t>     </a:t>
            </a:r>
            <a:r>
              <a:rPr lang="ar-EG" sz="4400" b="1" dirty="0" smtClean="0">
                <a:solidFill>
                  <a:schemeClr val="accent5">
                    <a:lumMod val="50000"/>
                  </a:schemeClr>
                </a:solidFill>
                <a:cs typeface="PT Bold Heading" pitchFamily="2" charset="-78"/>
              </a:rPr>
              <a:t>( خـــبر المبتدأ ثلاث أنـــواع )</a:t>
            </a:r>
          </a:p>
          <a:p>
            <a:pPr>
              <a:buNone/>
            </a:pPr>
            <a:endParaRPr lang="ar-EG" b="1" dirty="0" smtClean="0">
              <a:solidFill>
                <a:schemeClr val="accent5">
                  <a:lumMod val="50000"/>
                </a:schemeClr>
              </a:solidFill>
              <a:cs typeface="PT Bold Heading" pitchFamily="2" charset="-78"/>
            </a:endParaRPr>
          </a:p>
          <a:p>
            <a:pPr algn="ctr">
              <a:buNone/>
            </a:pPr>
            <a:r>
              <a:rPr lang="ar-EG" sz="5400" dirty="0" smtClean="0">
                <a:solidFill>
                  <a:schemeClr val="accent5">
                    <a:lumMod val="50000"/>
                  </a:schemeClr>
                </a:solidFill>
                <a:ea typeface="Times New Roman"/>
                <a:cs typeface="PT Bold Heading" pitchFamily="2" charset="-78"/>
              </a:rPr>
              <a:t>الخبر المفرد</a:t>
            </a:r>
          </a:p>
          <a:p>
            <a:pPr algn="ctr">
              <a:buNone/>
            </a:pPr>
            <a:r>
              <a:rPr lang="ar-EG" sz="5400" dirty="0" smtClean="0">
                <a:solidFill>
                  <a:schemeClr val="accent5">
                    <a:lumMod val="50000"/>
                  </a:schemeClr>
                </a:solidFill>
                <a:ea typeface="Times New Roman"/>
                <a:cs typeface="PT Bold Heading" pitchFamily="2" charset="-78"/>
              </a:rPr>
              <a:t>وهو ما ليس بجملة و لا شبه جمـــلة </a:t>
            </a:r>
            <a:endParaRPr lang="ar-EG" sz="5400" dirty="0">
              <a:solidFill>
                <a:schemeClr val="accent5">
                  <a:lumMod val="50000"/>
                </a:schemeClr>
              </a:solidFill>
              <a:cs typeface="PT Bold Heading" pitchFamily="2" charset="-78"/>
            </a:endParaRPr>
          </a:p>
        </p:txBody>
      </p:sp>
    </p:spTree>
  </p:cSld>
  <p:clrMapOvr>
    <a:masterClrMapping/>
  </p:clrMapOvr>
  <p:transition spd="slow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100"/>
                            </p:stCondLst>
                            <p:childTnLst>
                              <p:par>
                                <p:cTn id="1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180"/>
                            </p:stCondLst>
                            <p:childTnLst>
                              <p:par>
                                <p:cTn id="21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>
                <a:solidFill>
                  <a:srgbClr val="7030A0"/>
                </a:solidFill>
                <a:cs typeface="AF_Taif Normal" pitchFamily="2" charset="-78"/>
              </a:rPr>
              <a:t>2 –</a:t>
            </a:r>
            <a:r>
              <a:rPr lang="ar-EG" u="sng" dirty="0" smtClean="0">
                <a:solidFill>
                  <a:srgbClr val="7030A0"/>
                </a:solidFill>
                <a:cs typeface="AF_Taif Normal" pitchFamily="2" charset="-78"/>
              </a:rPr>
              <a:t> </a:t>
            </a:r>
            <a:r>
              <a:rPr lang="ar-EG" sz="6600" dirty="0" smtClean="0">
                <a:solidFill>
                  <a:srgbClr val="7030A0"/>
                </a:solidFill>
                <a:cs typeface="AF_Taif Normal" pitchFamily="2" charset="-78"/>
              </a:rPr>
              <a:t>الخبر الجملة</a:t>
            </a:r>
            <a:endParaRPr lang="ar-EG" sz="6600" dirty="0">
              <a:solidFill>
                <a:srgbClr val="7030A0"/>
              </a:solidFill>
              <a:cs typeface="AF_Taif Normal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ar-EG" sz="6600" b="1" dirty="0" smtClean="0">
                <a:solidFill>
                  <a:schemeClr val="accent5">
                    <a:lumMod val="50000"/>
                  </a:schemeClr>
                </a:solidFill>
              </a:rPr>
              <a:t>ينقسم إلى</a:t>
            </a:r>
          </a:p>
          <a:p>
            <a:pPr algn="ctr">
              <a:buNone/>
            </a:pPr>
            <a:r>
              <a:rPr lang="ar-EG" sz="66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ar-EG" sz="6600" b="1" dirty="0" smtClean="0">
                <a:solidFill>
                  <a:srgbClr val="0070C0"/>
                </a:solidFill>
              </a:rPr>
              <a:t>خبر جملة أسمية</a:t>
            </a:r>
          </a:p>
          <a:p>
            <a:pPr algn="ctr">
              <a:buNone/>
            </a:pPr>
            <a:r>
              <a:rPr lang="ar-EG" sz="66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ar-EG" sz="6600" b="1" i="1" dirty="0" smtClean="0">
                <a:solidFill>
                  <a:srgbClr val="9C1802"/>
                </a:solidFill>
                <a:cs typeface="AF_Taif Normal" pitchFamily="2" charset="-78"/>
              </a:rPr>
              <a:t>وخبر جملة فعلية </a:t>
            </a:r>
            <a:endParaRPr lang="ar-EG" sz="6600" b="1" i="1" dirty="0">
              <a:solidFill>
                <a:srgbClr val="9C1802"/>
              </a:solidFill>
              <a:cs typeface="AF_Taif Normal" pitchFamily="2" charset="-78"/>
            </a:endParaRPr>
          </a:p>
        </p:txBody>
      </p:sp>
    </p:spTree>
  </p:cSld>
  <p:clrMapOvr>
    <a:masterClrMapping/>
  </p:clrMapOvr>
  <p:transition spd="slow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EG" dirty="0" smtClean="0"/>
              <a:t>3 – </a:t>
            </a:r>
            <a:r>
              <a:rPr lang="ar-EG" sz="6600" dirty="0" smtClean="0">
                <a:solidFill>
                  <a:schemeClr val="accent5">
                    <a:lumMod val="50000"/>
                  </a:schemeClr>
                </a:solidFill>
              </a:rPr>
              <a:t>الخبر شبه الجملة</a:t>
            </a:r>
            <a:endParaRPr lang="ar-EG" sz="6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ar-EG" sz="6000" dirty="0" smtClean="0">
                <a:solidFill>
                  <a:schemeClr val="accent5">
                    <a:lumMod val="50000"/>
                  </a:schemeClr>
                </a:solidFill>
              </a:rPr>
              <a:t>هو الجار والمجرور</a:t>
            </a:r>
          </a:p>
          <a:p>
            <a:pPr algn="ctr">
              <a:buNone/>
            </a:pPr>
            <a:r>
              <a:rPr lang="ar-EG" sz="6000" dirty="0" smtClean="0">
                <a:solidFill>
                  <a:schemeClr val="accent5">
                    <a:lumMod val="50000"/>
                  </a:schemeClr>
                </a:solidFill>
              </a:rPr>
              <a:t> أو</a:t>
            </a:r>
          </a:p>
          <a:p>
            <a:pPr algn="ctr">
              <a:buNone/>
            </a:pPr>
            <a:r>
              <a:rPr lang="ar-EG" sz="6000" dirty="0" smtClean="0">
                <a:solidFill>
                  <a:schemeClr val="accent5">
                    <a:lumMod val="50000"/>
                  </a:schemeClr>
                </a:solidFill>
              </a:rPr>
              <a:t> الظرف ( مكان – زمان )</a:t>
            </a:r>
            <a:endParaRPr lang="ar-EG" sz="6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800"/>
                            </p:stCondLst>
                            <p:childTnLst>
                              <p:par>
                                <p:cTn id="9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307C06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916804"/>
          </a:xfrm>
        </p:spPr>
        <p:txBody>
          <a:bodyPr/>
          <a:lstStyle/>
          <a:p>
            <a:pPr algn="r"/>
            <a:r>
              <a:rPr lang="ar-E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أعرب ما تحته خط </a:t>
            </a:r>
            <a:r>
              <a:rPr lang="ar-EG" dirty="0" smtClean="0"/>
              <a:t/>
            </a:r>
            <a:br>
              <a:rPr lang="ar-EG" dirty="0" smtClean="0"/>
            </a:br>
            <a:r>
              <a:rPr lang="ar-EG" dirty="0" smtClean="0"/>
              <a:t>         </a:t>
            </a:r>
            <a:r>
              <a:rPr lang="ar-EG" sz="5400" dirty="0" smtClean="0">
                <a:solidFill>
                  <a:srgbClr val="FFFF00"/>
                </a:solidFill>
              </a:rPr>
              <a:t>الصوم </a:t>
            </a:r>
            <a:r>
              <a:rPr lang="ar-EG" sz="5400" dirty="0" smtClean="0">
                <a:solidFill>
                  <a:srgbClr val="FFFF00"/>
                </a:solidFill>
                <a:uFill>
                  <a:solidFill>
                    <a:schemeClr val="tx2">
                      <a:lumMod val="90000"/>
                    </a:schemeClr>
                  </a:solidFill>
                </a:uFill>
              </a:rPr>
              <a:t>يعود الصبر </a:t>
            </a:r>
            <a:r>
              <a:rPr lang="ar-EG" dirty="0" smtClean="0">
                <a:solidFill>
                  <a:srgbClr val="FFFF00"/>
                </a:solidFill>
                <a:uFill>
                  <a:solidFill>
                    <a:schemeClr val="tx2">
                      <a:lumMod val="90000"/>
                    </a:schemeClr>
                  </a:solidFill>
                </a:uFill>
              </a:rPr>
              <a:t/>
            </a:r>
            <a:br>
              <a:rPr lang="ar-EG" dirty="0" smtClean="0">
                <a:solidFill>
                  <a:srgbClr val="FFFF00"/>
                </a:solidFill>
                <a:uFill>
                  <a:solidFill>
                    <a:schemeClr val="tx2">
                      <a:lumMod val="90000"/>
                    </a:schemeClr>
                  </a:solidFill>
                </a:uFill>
              </a:rPr>
            </a:br>
            <a:r>
              <a:rPr lang="ar-EG" dirty="0" smtClean="0">
                <a:solidFill>
                  <a:srgbClr val="FF0000"/>
                </a:solidFill>
                <a:uFill>
                  <a:solidFill>
                    <a:schemeClr val="tx2">
                      <a:lumMod val="90000"/>
                    </a:schemeClr>
                  </a:solidFill>
                </a:uFill>
              </a:rPr>
              <a:t>          ______ ____ _______</a:t>
            </a:r>
            <a:endParaRPr lang="ar-EG" dirty="0">
              <a:solidFill>
                <a:srgbClr val="FF0000"/>
              </a:solidFill>
              <a:uFill>
                <a:solidFill>
                  <a:schemeClr val="tx2">
                    <a:lumMod val="90000"/>
                  </a:schemeClr>
                </a:solidFill>
              </a:uFill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914400" y="2928938"/>
          <a:ext cx="7772400" cy="335758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47198"/>
                <a:gridCol w="5825202"/>
              </a:tblGrid>
              <a:tr h="918681">
                <a:tc>
                  <a:txBody>
                    <a:bodyPr/>
                    <a:lstStyle/>
                    <a:p>
                      <a:pPr algn="ctr" rtl="1"/>
                      <a:r>
                        <a:rPr lang="ar-EG" sz="3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الكلمة</a:t>
                      </a:r>
                      <a:endParaRPr lang="ar-EG" sz="36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sz="3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إعرابها</a:t>
                      </a:r>
                      <a:endParaRPr lang="ar-EG" sz="36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438901">
                <a:tc>
                  <a:txBody>
                    <a:bodyPr/>
                    <a:lstStyle/>
                    <a:p>
                      <a:pPr algn="ctr" rtl="1"/>
                      <a:r>
                        <a:rPr kumimoji="0" lang="ar-EG" sz="2800" kern="1200" dirty="0" smtClean="0">
                          <a:solidFill>
                            <a:srgbClr val="800000"/>
                          </a:solidFill>
                          <a:latin typeface="+mn-lt"/>
                          <a:ea typeface="+mn-ea"/>
                          <a:cs typeface="+mn-cs"/>
                        </a:rPr>
                        <a:t>الصوم</a:t>
                      </a:r>
                      <a:endParaRPr kumimoji="0" lang="en-US" sz="2800" kern="1200" dirty="0" smtClean="0">
                        <a:solidFill>
                          <a:srgbClr val="8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/>
                      <a:r>
                        <a:rPr kumimoji="0" lang="ar-EG" sz="2800" kern="1200" dirty="0" smtClean="0">
                          <a:solidFill>
                            <a:srgbClr val="800000"/>
                          </a:solidFill>
                          <a:latin typeface="+mn-lt"/>
                          <a:ea typeface="+mn-ea"/>
                          <a:cs typeface="+mn-cs"/>
                        </a:rPr>
                        <a:t>يعود</a:t>
                      </a:r>
                    </a:p>
                    <a:p>
                      <a:pPr algn="ctr" rtl="1"/>
                      <a:endParaRPr kumimoji="0" lang="en-US" sz="2800" kern="1200" dirty="0" smtClean="0">
                        <a:solidFill>
                          <a:srgbClr val="8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kumimoji="0" lang="ar-EG" sz="2800" kern="1200" dirty="0" smtClean="0">
                          <a:solidFill>
                            <a:srgbClr val="800000"/>
                          </a:solidFill>
                          <a:latin typeface="+mn-lt"/>
                          <a:ea typeface="+mn-ea"/>
                          <a:cs typeface="+mn-cs"/>
                        </a:rPr>
                        <a:t>الصبر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kumimoji="0" lang="ar-EG" sz="2800" kern="1200" dirty="0" smtClean="0">
                          <a:solidFill>
                            <a:srgbClr val="800000"/>
                          </a:solidFill>
                          <a:latin typeface="+mn-lt"/>
                          <a:ea typeface="+mn-ea"/>
                          <a:cs typeface="+mn-cs"/>
                        </a:rPr>
                        <a:t>مبتدأ مرفوع بالضمة</a:t>
                      </a:r>
                      <a:endParaRPr kumimoji="0" lang="en-US" sz="2800" kern="1200" dirty="0" smtClean="0">
                        <a:solidFill>
                          <a:srgbClr val="8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kumimoji="0" lang="ar-EG" sz="2800" kern="1200" dirty="0" smtClean="0">
                          <a:solidFill>
                            <a:srgbClr val="800000"/>
                          </a:solidFill>
                          <a:latin typeface="+mn-lt"/>
                          <a:ea typeface="+mn-ea"/>
                          <a:cs typeface="+mn-cs"/>
                        </a:rPr>
                        <a:t>فعل مضارع مرفوع بالضمة ، والفاعل ضمير مستتر تقديره هو</a:t>
                      </a:r>
                      <a:endParaRPr kumimoji="0" lang="en-US" sz="2800" kern="1200" dirty="0" smtClean="0">
                        <a:solidFill>
                          <a:srgbClr val="8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kumimoji="0" lang="ar-EG" sz="2800" kern="1200" dirty="0" smtClean="0">
                          <a:solidFill>
                            <a:srgbClr val="800000"/>
                          </a:solidFill>
                          <a:latin typeface="+mn-lt"/>
                          <a:ea typeface="+mn-ea"/>
                          <a:cs typeface="+mn-cs"/>
                        </a:rPr>
                        <a:t>مفعول به منصوب بالفتحة</a:t>
                      </a:r>
                      <a:endParaRPr kumimoji="0" lang="en-US" sz="2800" kern="1200" dirty="0" smtClean="0">
                        <a:solidFill>
                          <a:srgbClr val="8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ar-EG" sz="2800" kern="1200" dirty="0" smtClean="0">
                          <a:solidFill>
                            <a:srgbClr val="800000"/>
                          </a:solidFill>
                          <a:latin typeface="+mn-lt"/>
                          <a:ea typeface="+mn-ea"/>
                          <a:cs typeface="+mn-cs"/>
                        </a:rPr>
                        <a:t>      ( والجملة الفعلية خبر المبتدأ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ipe dir="r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ركة">
  <a:themeElements>
    <a:clrScheme name="حركة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حركة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حركة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173</TotalTime>
  <Words>201</Words>
  <PresentationFormat>عرض على الشاشة (3:4)‏</PresentationFormat>
  <Paragraphs>64</Paragraphs>
  <Slides>13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حركة</vt:lpstr>
      <vt:lpstr> أنــــواع الخــــبر </vt:lpstr>
      <vt:lpstr>     الأهداف        </vt:lpstr>
      <vt:lpstr>القـــضايا المتـــــــضمـــــنة </vt:lpstr>
      <vt:lpstr>أداء شـفــوى</vt:lpstr>
      <vt:lpstr>أداء تحريرى </vt:lpstr>
      <vt:lpstr>القاعــدة  </vt:lpstr>
      <vt:lpstr>2 – الخبر الجملة</vt:lpstr>
      <vt:lpstr>3 – الخبر شبه الجملة</vt:lpstr>
      <vt:lpstr>أعرب ما تحته خط           الصوم يعود الصبر            ______ ____ _______</vt:lpstr>
      <vt:lpstr>التقييم</vt:lpstr>
      <vt:lpstr>الشريحة 11</vt:lpstr>
      <vt:lpstr>الصف السادس</vt:lpstr>
      <vt:lpstr>البيانات الأولية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أنواع الخــــبر </dc:title>
  <cp:lastModifiedBy>Medo</cp:lastModifiedBy>
  <cp:revision>20</cp:revision>
  <dcterms:modified xsi:type="dcterms:W3CDTF">2009-11-05T20:03:50Z</dcterms:modified>
</cp:coreProperties>
</file>